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865" r:id="rId1"/>
  </p:sldMasterIdLst>
  <p:notesMasterIdLst>
    <p:notesMasterId r:id="rId21"/>
  </p:notesMasterIdLst>
  <p:handoutMasterIdLst>
    <p:handoutMasterId r:id="rId22"/>
  </p:handoutMasterIdLst>
  <p:sldIdLst>
    <p:sldId id="551" r:id="rId2"/>
    <p:sldId id="659" r:id="rId3"/>
    <p:sldId id="675" r:id="rId4"/>
    <p:sldId id="686" r:id="rId5"/>
    <p:sldId id="662" r:id="rId6"/>
    <p:sldId id="664" r:id="rId7"/>
    <p:sldId id="666" r:id="rId8"/>
    <p:sldId id="668" r:id="rId9"/>
    <p:sldId id="669" r:id="rId10"/>
    <p:sldId id="672" r:id="rId11"/>
    <p:sldId id="673" r:id="rId12"/>
    <p:sldId id="679" r:id="rId13"/>
    <p:sldId id="681" r:id="rId14"/>
    <p:sldId id="682" r:id="rId15"/>
    <p:sldId id="683" r:id="rId16"/>
    <p:sldId id="677" r:id="rId17"/>
    <p:sldId id="674" r:id="rId18"/>
    <p:sldId id="680" r:id="rId19"/>
    <p:sldId id="684" r:id="rId20"/>
  </p:sldIdLst>
  <p:sldSz cx="12192000" cy="6858000"/>
  <p:notesSz cx="9942513" cy="6810375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irce" panose="020B0604020202020204" charset="-52"/>
      <p:regular r:id="rId32"/>
    </p:embeddedFont>
    <p:embeddedFont>
      <p:font typeface="Circe Bold" panose="020B0604020202020204" charset="-52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D2ECF9"/>
    <a:srgbClr val="5FCBEF"/>
    <a:srgbClr val="F6F2E0"/>
    <a:srgbClr val="E68900"/>
    <a:srgbClr val="D9F5FF"/>
    <a:srgbClr val="B9EDFF"/>
    <a:srgbClr val="ABFFD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1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1116" y="60"/>
      </p:cViewPr>
      <p:guideLst>
        <p:guide pos="192"/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6" y="90"/>
      </p:cViewPr>
      <p:guideLst>
        <p:guide orient="horz" pos="2145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687" y="0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9476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687" y="6469476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8BF81F-E9C5-40AA-B43E-FF422D87B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687" y="0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11175"/>
            <a:ext cx="4545012" cy="255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94" y="3234739"/>
            <a:ext cx="7954939" cy="30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9476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687" y="6469476"/>
            <a:ext cx="4309506" cy="3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34EB69-CEBB-44C8-9E6B-BBBB17218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763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2723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1341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4566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8252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536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6283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>
            <a:lvl1pPr>
              <a:defRPr sz="1200">
                <a:solidFill>
                  <a:schemeClr val="accent2">
                    <a:lumMod val="75000"/>
                  </a:schemeClr>
                </a:solidFill>
                <a:latin typeface="Circe Bold" panose="020B0602020203020203" pitchFamily="34" charset="-52"/>
              </a:defRPr>
            </a:lvl1pPr>
          </a:lstStyle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1901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9647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695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982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695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738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2071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280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73DD6B-BC42-4471-A1E5-D756E97923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1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  <p:sldLayoutId id="2147484877" r:id="rId12"/>
    <p:sldLayoutId id="2147484878" r:id="rId13"/>
    <p:sldLayoutId id="2147484879" r:id="rId14"/>
    <p:sldLayoutId id="2147484880" r:id="rId15"/>
    <p:sldLayoutId id="214748488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15"/>
          <p:cNvGrpSpPr>
            <a:grpSpLocks/>
          </p:cNvGrpSpPr>
          <p:nvPr/>
        </p:nvGrpSpPr>
        <p:grpSpPr bwMode="auto">
          <a:xfrm>
            <a:off x="304800" y="0"/>
            <a:ext cx="11582400" cy="901700"/>
            <a:chOff x="0" y="1988840"/>
            <a:chExt cx="9145588" cy="648072"/>
          </a:xfrm>
        </p:grpSpPr>
        <p:grpSp>
          <p:nvGrpSpPr>
            <p:cNvPr id="5" name="Прямоугольник 34"/>
            <p:cNvGrpSpPr>
              <a:grpSpLocks/>
            </p:cNvGrpSpPr>
            <p:nvPr/>
          </p:nvGrpSpPr>
          <p:grpSpPr bwMode="auto">
            <a:xfrm>
              <a:off x="-16943" y="1974144"/>
              <a:ext cx="9173727" cy="240042"/>
              <a:chOff x="-54864" y="-18288"/>
              <a:chExt cx="9936480" cy="298704"/>
            </a:xfrm>
          </p:grpSpPr>
          <p:pic>
            <p:nvPicPr>
              <p:cNvPr id="12" name="Прямоугольник 3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-18288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51"/>
              <p:cNvSpPr txBox="1">
                <a:spLocks noChangeArrowheads="1"/>
              </p:cNvSpPr>
              <p:nvPr/>
            </p:nvSpPr>
            <p:spPr bwMode="auto">
              <a:xfrm>
                <a:off x="-34792" y="0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Прямоугольник 44"/>
            <p:cNvGrpSpPr>
              <a:grpSpLocks/>
            </p:cNvGrpSpPr>
            <p:nvPr/>
          </p:nvGrpSpPr>
          <p:grpSpPr bwMode="auto">
            <a:xfrm>
              <a:off x="-16943" y="2189691"/>
              <a:ext cx="9173727" cy="240042"/>
              <a:chOff x="-54864" y="249936"/>
              <a:chExt cx="9936480" cy="298704"/>
            </a:xfrm>
          </p:grpSpPr>
          <p:pic>
            <p:nvPicPr>
              <p:cNvPr id="10" name="Прямоугольник 4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249936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54"/>
              <p:cNvSpPr txBox="1">
                <a:spLocks noChangeArrowheads="1"/>
              </p:cNvSpPr>
              <p:nvPr/>
            </p:nvSpPr>
            <p:spPr bwMode="auto">
              <a:xfrm>
                <a:off x="-34792" y="268817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Прямоугольник 45"/>
            <p:cNvGrpSpPr>
              <a:grpSpLocks/>
            </p:cNvGrpSpPr>
            <p:nvPr/>
          </p:nvGrpSpPr>
          <p:grpSpPr bwMode="auto">
            <a:xfrm>
              <a:off x="-16943" y="2405239"/>
              <a:ext cx="9173727" cy="240042"/>
              <a:chOff x="-54864" y="518160"/>
              <a:chExt cx="9936480" cy="298704"/>
            </a:xfrm>
          </p:grpSpPr>
          <p:pic>
            <p:nvPicPr>
              <p:cNvPr id="8" name="Прямоугольник 4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518160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7"/>
              <p:cNvSpPr txBox="1">
                <a:spLocks noChangeArrowheads="1"/>
              </p:cNvSpPr>
              <p:nvPr/>
            </p:nvSpPr>
            <p:spPr bwMode="auto">
              <a:xfrm>
                <a:off x="-36512" y="537633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545"/>
            <a:ext cx="927890" cy="1095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80" y="146545"/>
            <a:ext cx="934610" cy="1095375"/>
          </a:xfrm>
          <a:prstGeom prst="rect">
            <a:avLst/>
          </a:prstGeom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43000" y="1143000"/>
            <a:ext cx="980758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defRPr/>
            </a:pPr>
            <a:endParaRPr lang="ru-RU" sz="36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«Организация  мероприятий </a:t>
            </a:r>
          </a:p>
          <a:p>
            <a:pPr algn="ctr">
              <a:defRPr/>
            </a:pP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гражданской обороны.</a:t>
            </a:r>
          </a:p>
          <a:p>
            <a:pPr algn="ctr">
              <a:defRPr/>
            </a:pP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Эксплуатация </a:t>
            </a:r>
            <a:r>
              <a:rPr lang="ru-RU" sz="36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защитных сооружений гражданской обороны на предприятиях </a:t>
            </a:r>
            <a:endParaRPr lang="ru-RU" sz="36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36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</a:t>
            </a: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Москвы»</a:t>
            </a:r>
            <a:endParaRPr lang="ru-RU" altLang="ru-RU" sz="360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1000" y="2064008"/>
            <a:ext cx="108260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эксплуатирующих ЗС ГО,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назначаются ответственные должностные лица,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которых входит организация их правильного учета, содержания помещений, обеспечение сохранности защитных устройств и внутреннего инженерно-технического оборудования.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ЗС ГО в мирное время в организациях, эксплуатирующих эти сооружения,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звенья по обслуживанию ЗС 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Готовность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ЗС ГО по предназначению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руководители ГО организаций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учете которых они находятся.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14560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1574" y="2365319"/>
            <a:ext cx="110673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руководителя ГО организаций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планирование и организация выполнения мероприятий: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сохранности и готовности ЗС 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приему укрываемых, своевременному техническому обслуживанию, ремонту и замене защитных устройств и внутреннего инженерно-технического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личного состава групп (звеньев)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ЗС ГО,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рабочих и служащих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пользования ЗС ГО в чрезвычайных ситуациях мирного и военного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936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2311317"/>
            <a:ext cx="11356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ЗС 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при ежегодных, специальных (внеочередных) осмотрах, комплексных оценках технического состояния и инвентаризации.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специальные осмотры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производятся в порядке, устанавливаемом руководителем организации, эксплуатирующей ЗС ГО.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после пожаров, землетрясений, ураганов, ливней и наводнений.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ЗС ГО проводится один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три года организацией, эксплуатирующей ЗС 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2721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200" y="2209800"/>
            <a:ext cx="11963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общепромышленного оборудования осуществляется в соответствии с положениями о планово-предупредительных ремонтах этого оборудования.</a:t>
            </a:r>
          </a:p>
          <a:p>
            <a:pPr algn="just"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технических системах (дизель-генераторах, компрессорах, холодильных машинах и др.) при техническом обслуживании дополнительно должны быть выполнены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предусмотренные заводскими инструкциями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Текущий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осуществляется в процессе эксплуатации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гарантированного обеспечения работоспособности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технических систем. </a:t>
            </a:r>
          </a:p>
          <a:p>
            <a:pPr algn="just"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текущему ремонту относятся работы по систематическому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предохранению конструкций от преждевременного износа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проведения мероприятий планово-предупредительного характера и устранению мелких повреждений и неисправностей в процессе их эксплуатации.</a:t>
            </a:r>
          </a:p>
          <a:p>
            <a:pPr algn="just">
              <a:spcBef>
                <a:spcPts val="600"/>
              </a:spcBef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объемы работ, потребное количество сил и средств, сроки выполнения работ отражаются в годовых планах планово-предупредительных ремонтов.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25497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1000" y="2209800"/>
            <a:ext cx="1127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Приведение защитных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приему укрываемых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защитных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к приему укрываемых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Обозначение защитных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движения укрываемых к ним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Порядок заполнения защитных сооружений укрываемыми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Размещение укрываемых в защитных сооружениях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Санитарно-технические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Обязанности личного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группы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(звена)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защитного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4563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8600" y="2309133"/>
            <a:ext cx="1181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учетных, планирующих и отчетных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 ЗС 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Схемы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инвентаря, приборов, имущества, инструмента и ремонтных материалов, необходимых для укомплектования ЗС 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нормы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табелизации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группы (звена) по обслуживанию ЗС 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нормы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комплектов медицинских изделий для ЗС ГО, врача и фельдшера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580" y="886361"/>
            <a:ext cx="8621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введении в действие Правил эксплуатации защитных сооружений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25.03.2003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4317)</a:t>
            </a:r>
          </a:p>
        </p:txBody>
      </p:sp>
    </p:spTree>
    <p:extLst>
      <p:ext uri="{BB962C8B-B14F-4D97-AF65-F5344CB8AC3E}">
        <p14:creationId xmlns:p14="http://schemas.microsoft.com/office/powerpoint/2010/main" val="9744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5058" y="1004500"/>
            <a:ext cx="7650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88.13330.2022 «СНиП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11-77*. Защитные сооружения гражданской обороны»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Минстроя России от 21.12.2022 № 1101/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40833" t="31024" r="22917" b="41110"/>
          <a:stretch/>
        </p:blipFill>
        <p:spPr>
          <a:xfrm>
            <a:off x="267415" y="2020962"/>
            <a:ext cx="10797470" cy="46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886361"/>
            <a:ext cx="1118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МЧС России и Правительства Москвы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115" t="12369" r="47865" b="29169"/>
          <a:stretch/>
        </p:blipFill>
        <p:spPr>
          <a:xfrm>
            <a:off x="228600" y="1368938"/>
            <a:ext cx="3733800" cy="5334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167" t="32222" r="47500" b="9445"/>
          <a:stretch/>
        </p:blipFill>
        <p:spPr>
          <a:xfrm>
            <a:off x="4229098" y="1371600"/>
            <a:ext cx="3771902" cy="53042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9166" t="12222" r="48333" b="30000"/>
          <a:stretch/>
        </p:blipFill>
        <p:spPr>
          <a:xfrm>
            <a:off x="8153400" y="1368938"/>
            <a:ext cx="2159001" cy="31185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29167" t="11852" r="47500" b="28889"/>
          <a:stretch/>
        </p:blipFill>
        <p:spPr>
          <a:xfrm>
            <a:off x="9774172" y="3542900"/>
            <a:ext cx="2202778" cy="31468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17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79" y="1044714"/>
            <a:ext cx="8730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30.12.2001 № 195-ФЗ)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36" y="1848393"/>
            <a:ext cx="116373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20.7. Невыполнение требований и мероприятий в области гражданской обороны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установленных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 и иными нормативными правовыми актами Российской Федерации специальных условий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(правил) эксплуатации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систем управления гражданской обороны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гражданской обороны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использования и содержания систем оповещения, средств индивидуальной защиты, другой специальной техники и имущества гражданской обороны -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от пяти тысяч до десяти тысяч рублей; на юридических лиц - от пятидесяти тысяч до ста тысяч рублей.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мероприятий по подготовке к защите и по защите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материальных и культурных ценностей на территории Российской Федерации от опасностей, возникающих при ведении военных действий или вследствие этих действий, -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от десяти тысяч до двадцати тысяч рублей; на юридических лиц - от ста тысяч до двухсот тысяч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12753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15"/>
          <p:cNvGrpSpPr>
            <a:grpSpLocks/>
          </p:cNvGrpSpPr>
          <p:nvPr/>
        </p:nvGrpSpPr>
        <p:grpSpPr bwMode="auto">
          <a:xfrm>
            <a:off x="304800" y="0"/>
            <a:ext cx="11582400" cy="901700"/>
            <a:chOff x="0" y="1988840"/>
            <a:chExt cx="9145588" cy="648072"/>
          </a:xfrm>
        </p:grpSpPr>
        <p:grpSp>
          <p:nvGrpSpPr>
            <p:cNvPr id="5" name="Прямоугольник 34"/>
            <p:cNvGrpSpPr>
              <a:grpSpLocks/>
            </p:cNvGrpSpPr>
            <p:nvPr/>
          </p:nvGrpSpPr>
          <p:grpSpPr bwMode="auto">
            <a:xfrm>
              <a:off x="-16943" y="1974144"/>
              <a:ext cx="9173727" cy="240042"/>
              <a:chOff x="-54864" y="-18288"/>
              <a:chExt cx="9936480" cy="298704"/>
            </a:xfrm>
          </p:grpSpPr>
          <p:pic>
            <p:nvPicPr>
              <p:cNvPr id="12" name="Прямоугольник 3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-18288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51"/>
              <p:cNvSpPr txBox="1">
                <a:spLocks noChangeArrowheads="1"/>
              </p:cNvSpPr>
              <p:nvPr/>
            </p:nvSpPr>
            <p:spPr bwMode="auto">
              <a:xfrm>
                <a:off x="-34792" y="0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Прямоугольник 44"/>
            <p:cNvGrpSpPr>
              <a:grpSpLocks/>
            </p:cNvGrpSpPr>
            <p:nvPr/>
          </p:nvGrpSpPr>
          <p:grpSpPr bwMode="auto">
            <a:xfrm>
              <a:off x="-16943" y="2189691"/>
              <a:ext cx="9173727" cy="240042"/>
              <a:chOff x="-54864" y="249936"/>
              <a:chExt cx="9936480" cy="298704"/>
            </a:xfrm>
          </p:grpSpPr>
          <p:pic>
            <p:nvPicPr>
              <p:cNvPr id="10" name="Прямоугольник 4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249936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54"/>
              <p:cNvSpPr txBox="1">
                <a:spLocks noChangeArrowheads="1"/>
              </p:cNvSpPr>
              <p:nvPr/>
            </p:nvSpPr>
            <p:spPr bwMode="auto">
              <a:xfrm>
                <a:off x="-34792" y="268817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Прямоугольник 45"/>
            <p:cNvGrpSpPr>
              <a:grpSpLocks/>
            </p:cNvGrpSpPr>
            <p:nvPr/>
          </p:nvGrpSpPr>
          <p:grpSpPr bwMode="auto">
            <a:xfrm>
              <a:off x="-16943" y="2405239"/>
              <a:ext cx="9173727" cy="240042"/>
              <a:chOff x="-54864" y="518160"/>
              <a:chExt cx="9936480" cy="298704"/>
            </a:xfrm>
          </p:grpSpPr>
          <p:pic>
            <p:nvPicPr>
              <p:cNvPr id="8" name="Прямоугольник 4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864" y="518160"/>
                <a:ext cx="9936480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7"/>
              <p:cNvSpPr txBox="1">
                <a:spLocks noChangeArrowheads="1"/>
              </p:cNvSpPr>
              <p:nvPr/>
            </p:nvSpPr>
            <p:spPr bwMode="auto">
              <a:xfrm>
                <a:off x="-36512" y="537633"/>
                <a:ext cx="9904281" cy="268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45" tIns="41754" rIns="83545" bIns="41754" anchor="ctr"/>
              <a:lstStyle>
                <a:lvl1pPr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 defTabSz="614363"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6143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683125" algn="l"/>
                  </a:tabLs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endParaRPr lang="ru-RU" altLang="ru-RU" b="1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545"/>
            <a:ext cx="927890" cy="1095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80" y="146545"/>
            <a:ext cx="934610" cy="1095375"/>
          </a:xfrm>
          <a:prstGeom prst="rect">
            <a:avLst/>
          </a:prstGeom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43000" y="1143000"/>
            <a:ext cx="9807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Контактная информация</a:t>
            </a:r>
            <a:endParaRPr lang="ru-RU" altLang="ru-RU" sz="360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52600" y="2493036"/>
            <a:ext cx="8305799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21417">
              <a:defRPr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Управление по ЮВАО Департамента ГОЧСиПБ:</a:t>
            </a:r>
          </a:p>
          <a:p>
            <a:pPr algn="ctr" defTabSz="921417">
              <a:defRPr/>
            </a:pPr>
            <a:endParaRPr lang="ru-RU" sz="28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  <a:p>
            <a:pPr algn="ctr" defTabSz="921417">
              <a:defRPr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адрес: г. Москва, ш. Энтузиастов 22/18</a:t>
            </a:r>
          </a:p>
          <a:p>
            <a:pPr algn="ctr" defTabSz="921417">
              <a:defRPr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телефон: 8(495)622-90-90, доб.  </a:t>
            </a:r>
            <a:r>
              <a:rPr lang="ru-RU" sz="280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51400</a:t>
            </a:r>
            <a:endParaRPr lang="ru-RU" sz="28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irce Bold" panose="020B0602020203020203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3760168" cy="1063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" y="2037576"/>
            <a:ext cx="12039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12.02.1998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28-ФЗ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обороне»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29.11.1999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1309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создания убежищ и иных объектов гражданской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№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 (Минюст России: рег.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21.09.2005 № 7032)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15.12.2002 №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 (Минюст России: рег.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25.03.2003 № 4317)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и введении в действие Правил эксплуатации защитных сооружений гражданской обороны»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1889" y="1986522"/>
            <a:ext cx="10613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(далее ГО) – это комплекс мер, направленных на защиту населения и экономики от опасностей, возникающих в военное время или вследствие чрезвычайных ситуаций природного и техногенного характера.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Юго-Восточном административном округе города Москвы (далее – ЮВАО) по подготовке органов управления гражданской обороны, осуществляются в соответствии с требованиями Федерального закона № 28-ФЗ от 12.02.1998 «О гражданской обороне».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7630" y="1088788"/>
            <a:ext cx="8546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12.02.1998 № 28-ФЗ «О гражданской обороне»</a:t>
            </a:r>
          </a:p>
        </p:txBody>
      </p:sp>
    </p:spTree>
    <p:extLst>
      <p:ext uri="{BB962C8B-B14F-4D97-AF65-F5344CB8AC3E}">
        <p14:creationId xmlns:p14="http://schemas.microsoft.com/office/powerpoint/2010/main" val="2457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1889" y="1986522"/>
            <a:ext cx="10613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сохранность существующих объектов гражданской обороны, принимают меры по поддержанию их в состоянии постоянной готовности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мирное время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гражданской обороны в установленном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в интересах экономики и обслуживания населения,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возможности приведения их в заданные сроки в состояние готовности к использованию по назначению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1245" y="910876"/>
            <a:ext cx="8546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29.11.1999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1309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создания убежищ и иных объектов гражданской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2185043"/>
            <a:ext cx="10613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ЗС ГО в мирное время обязано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готовность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и оборудования систем жизнеобеспечения к переводу их в установленные сроки к использованию по предназначению и необходимые условия для безопасного пребывания укрываемых в ЗС ГО, как в военное время, так и в условиях чрезвычайных ситуаций мирного времени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ЗС ГО в готовности к использованию по предназначению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создаются группы (звенья)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обслуживанию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8105" y="861604"/>
            <a:ext cx="892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21.09.2005 № 7032)</a:t>
            </a:r>
          </a:p>
        </p:txBody>
      </p:sp>
    </p:spTree>
    <p:extLst>
      <p:ext uri="{BB962C8B-B14F-4D97-AF65-F5344CB8AC3E}">
        <p14:creationId xmlns:p14="http://schemas.microsoft.com/office/powerpoint/2010/main" val="3427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0285" y="2256116"/>
            <a:ext cx="8115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специальное оборудование, средства связи и оповещения ЗС ГО необходимо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в исправном состоянии и готовности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по назначению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9055" y="884551"/>
            <a:ext cx="892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21.09.2005 № 7032)</a:t>
            </a:r>
          </a:p>
        </p:txBody>
      </p:sp>
      <p:pic>
        <p:nvPicPr>
          <p:cNvPr id="16" name="Picture 6" descr="\\192.168.1.15\общая папка\. СЛУЖБА ЭКСПЛУАТАЦИИ\ФОТООТЧЕТ по проверке ЗС ГО на 2022\участок №1\САО\Базовская 20\пункт №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6609" r="14511" b="21307"/>
          <a:stretch/>
        </p:blipFill>
        <p:spPr bwMode="auto">
          <a:xfrm>
            <a:off x="9220200" y="4255329"/>
            <a:ext cx="2805878" cy="222983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66" y="5103696"/>
            <a:ext cx="2310828" cy="158602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7" descr="\\192.168.1.15\общая папка\. СЛУЖБА ЭКСПЛУАТАЦИИ\ФОТООТЧЕТ по проверке ЗС ГО на 2022\участок №3\Вешняковская 6-8 25.03.2022\20220325_1712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r="5384"/>
          <a:stretch/>
        </p:blipFill>
        <p:spPr bwMode="auto">
          <a:xfrm>
            <a:off x="8507820" y="2303383"/>
            <a:ext cx="3477854" cy="183462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71235" y="4052982"/>
            <a:ext cx="7415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эксплуатация, текущий и плановый ремонты инженерно-технического и специального оборудования, средств связи и оповещения осуществляются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технической документацией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05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5331" y="2088299"/>
            <a:ext cx="78473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ограничения по использованию элементов систем жизнеобеспечения,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воздухоснабжения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ЗС ГО в мирное время допускается только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режиму чистой вентиляции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2670" y="868621"/>
            <a:ext cx="892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21.09.2005 № 7032)</a:t>
            </a:r>
          </a:p>
        </p:txBody>
      </p:sp>
      <p:pic>
        <p:nvPicPr>
          <p:cNvPr id="15" name="Picture 2" descr="C:\Users\KaluginAI\Desktop\гос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6153"/>
            <a:ext cx="4138368" cy="217564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92.168.1.15\общая папка\. СЛУЖБА ЭКСПЛУАТАЦИИ\Выполнение поручений протокола П.П. Бирюкова (акты готовности с фотофиксацией)\участок №3\13\Суздальская 26б\Суздальская, 26\WhatsApp Image 2022-10-21 at 11.35.22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1"/>
          <a:stretch/>
        </p:blipFill>
        <p:spPr bwMode="auto">
          <a:xfrm>
            <a:off x="8294509" y="2268260"/>
            <a:ext cx="3745091" cy="230374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92.168.1.15\общая папка\. СЛУЖБА ЭКСПЛУАТАЦИИ\Выполнение поручений протокола П.П. Бирюкова (акты готовности с фотофиксацией)\участок №1\18\Алтуфьевское ш., д.77,к.А №09959-77 - А\фотоотчет\352cdc82-5648-41ff-8a47-bf3816e397b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5106"/>
            <a:ext cx="5406282" cy="262669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3924" y="2239171"/>
            <a:ext cx="113146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ЗС 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мирное время необходимо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температуру в помещениях в соответствии с требованиями проекта;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защиту от атмосферных осадков и поверхностных вод входов и аварийных выходов;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окраску и ремонт помещений и оборудования систем жизнеобеспечения в соответствии с установленными правилами;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закрыть и опечатать герметические клапаны, установленные до и после фильтров-поглотителей, устройств регенерации и фильтров для очистки воздуха от окиси углерода;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в напорных емкостях аварийного запаса питьевой воды проток воды с полным обменом ее в течение 2 суток;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содержать емкости запаса питьевой воды технически исправными;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опечатать вспомогательные помещения, а также санузлы, не используемые в хозяйственных целях;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законсервировать дизельные электростанции;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открываемые защитно-герметические и герметические ворота и двери подставками.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2669" y="859813"/>
            <a:ext cx="892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21.09.2005 № 7032)</a:t>
            </a:r>
          </a:p>
        </p:txBody>
      </p:sp>
    </p:spTree>
    <p:extLst>
      <p:ext uri="{BB962C8B-B14F-4D97-AF65-F5344CB8AC3E}">
        <p14:creationId xmlns:p14="http://schemas.microsoft.com/office/powerpoint/2010/main" val="33879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14400" y="178306"/>
            <a:ext cx="8991600" cy="707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akharovaev\Desktop\Поздравления\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2" y="304486"/>
            <a:ext cx="423047" cy="499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592"/>
            <a:ext cx="426111" cy="499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786872" y="269177"/>
            <a:ext cx="12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Circe" panose="020B0502020203020203" pitchFamily="34" charset="-52"/>
              </a:rPr>
              <a:t>Правительство</a:t>
            </a:r>
            <a:br>
              <a:rPr lang="ru-RU" sz="1200" dirty="0" smtClean="0">
                <a:latin typeface="Circe" panose="020B0502020203020203" pitchFamily="34" charset="-52"/>
              </a:rPr>
            </a:br>
            <a:r>
              <a:rPr lang="ru-RU" sz="1200" dirty="0" smtClean="0">
                <a:latin typeface="Circe" panose="020B0502020203020203" pitchFamily="34" charset="-52"/>
              </a:rPr>
              <a:t>Москвы</a:t>
            </a:r>
            <a:endParaRPr lang="ru-RU" sz="1200" dirty="0">
              <a:latin typeface="Circe" panose="020B0502020203020203" pitchFamily="34" charset="-52"/>
            </a:endParaRPr>
          </a:p>
        </p:txBody>
      </p:sp>
      <p:sp>
        <p:nvSpPr>
          <p:cNvPr id="4" name="object 28"/>
          <p:cNvSpPr txBox="1">
            <a:spLocks noGrp="1"/>
          </p:cNvSpPr>
          <p:nvPr>
            <p:ph type="title"/>
          </p:nvPr>
        </p:nvSpPr>
        <p:spPr>
          <a:xfrm>
            <a:off x="914401" y="176025"/>
            <a:ext cx="8991600" cy="70852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Правила содержания и эксплуатации защитных сооружений гражданской обороны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на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предприятиях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Юго-Восточного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административного округа города Москвы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в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соответствии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с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irce Bold" panose="020B0602020203020203" pitchFamily="34" charset="-52"/>
                <a:cs typeface="Times New Roman" pitchFamily="18" charset="0"/>
              </a:rPr>
              <a:t>действующим законодательством</a:t>
            </a:r>
            <a:endParaRPr lang="ru-RU" sz="1400" b="1" spc="-20" dirty="0">
              <a:solidFill>
                <a:schemeClr val="bg2">
                  <a:lumMod val="25000"/>
                </a:schemeClr>
              </a:solidFill>
              <a:latin typeface="Circe Bold" panose="020B0602020203020203" pitchFamily="34" charset="-52"/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25200" y="6324600"/>
            <a:ext cx="683339" cy="365125"/>
          </a:xfrm>
        </p:spPr>
        <p:txBody>
          <a:bodyPr/>
          <a:lstStyle/>
          <a:p>
            <a:pPr>
              <a:defRPr/>
            </a:pPr>
            <a:fld id="{4A4A4242-84A2-41E6-845D-7ADA39F904A9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7344" t="20699" r="47788" b="71985"/>
          <a:stretch/>
        </p:blipFill>
        <p:spPr>
          <a:xfrm>
            <a:off x="171235" y="994118"/>
            <a:ext cx="2636395" cy="7455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2499" y="2183252"/>
            <a:ext cx="113146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помещения ЗС 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санитарно-бытовые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обслуживания и помещения для учебных занятий;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 в которых осуществляются технологические процессы, не сопровождающиеся выделением вредных жидкостей, паров и газов, опасных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транспортные и пешеходные тоннели;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дежурных электриков, связистов, ремонтных бригад;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легковых автомобилей, подземные стоянки автокаров и автомобилей;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складские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несгораемых, а также для сгораемых материалов при наличии автоматической системы пожаротушения;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и питания (магазины, залы столовых, буфеты, кафе, закусочные и др.);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(стрелковые тиры и залы для спортивных занятий);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бытового обслуживания населения (ателье, мастерские, приемные пункты и др.);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вспомогательные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(подсобные) помещения лечебных учреждений.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2669" y="859813"/>
            <a:ext cx="892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21.07.2005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содержания и использования защитных сооружений гражданской обороны в мирное время»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21.09.2005 № 7032)</a:t>
            </a:r>
          </a:p>
        </p:txBody>
      </p:sp>
    </p:spTree>
    <p:extLst>
      <p:ext uri="{BB962C8B-B14F-4D97-AF65-F5344CB8AC3E}">
        <p14:creationId xmlns:p14="http://schemas.microsoft.com/office/powerpoint/2010/main" val="40036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29314</TotalTime>
  <Words>2167</Words>
  <Application>Microsoft Office PowerPoint</Application>
  <PresentationFormat>Широкоэкранный</PresentationFormat>
  <Paragraphs>152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Trebuchet MS</vt:lpstr>
      <vt:lpstr>Wingdings 3</vt:lpstr>
      <vt:lpstr>Calibri</vt:lpstr>
      <vt:lpstr>Circe</vt:lpstr>
      <vt:lpstr>Times New Roman</vt:lpstr>
      <vt:lpstr>Arial</vt:lpstr>
      <vt:lpstr>Circe Bold</vt:lpstr>
      <vt:lpstr>Аспект</vt:lpstr>
      <vt:lpstr>Презентация PowerPoint</vt:lpstr>
      <vt:lpstr>Презентация PowerPoint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Правила содержания и эксплуатации защитных сооружений гражданской обороны  на предприятиях Юго-Восточного административного округа города Москвы  в соответствии с действующим законодательством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Кирюшкин Виталий Евгеньевич</dc:creator>
  <cp:lastModifiedBy>Меркулова Елена Эдуардовна</cp:lastModifiedBy>
  <cp:revision>2000</cp:revision>
  <cp:lastPrinted>2025-05-29T09:53:08Z</cp:lastPrinted>
  <dcterms:created xsi:type="dcterms:W3CDTF">1601-01-01T00:00:00Z</dcterms:created>
  <dcterms:modified xsi:type="dcterms:W3CDTF">2025-05-29T09:55:54Z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